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sldIdLst>
    <p:sldId id="256" r:id="rId4"/>
    <p:sldId id="266" r:id="rId5"/>
    <p:sldId id="268" r:id="rId6"/>
    <p:sldId id="271" r:id="rId7"/>
    <p:sldId id="258" r:id="rId8"/>
    <p:sldId id="261" r:id="rId9"/>
    <p:sldId id="270" r:id="rId10"/>
    <p:sldId id="265" r:id="rId11"/>
  </p:sldIdLst>
  <p:sldSz cx="12192000" cy="6858000"/>
  <p:notesSz cx="6858000" cy="9144000"/>
  <p:embeddedFontLst>
    <p:embeddedFont>
      <p:font typeface="Arial Narrow" panose="020B0606020202030204" pitchFamily="3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League Spartan" panose="020B0604020202020204" charset="0"/>
      <p:regular r:id="rId25"/>
    </p:embeddedFont>
    <p:embeddedFont>
      <p:font typeface="Poppins" panose="00000500000000000000" pitchFamily="2" charset="0"/>
      <p:regular r:id="rId26"/>
      <p:bold r:id="rId27"/>
      <p:italic r:id="rId28"/>
      <p:boldItalic r:id="rId29"/>
    </p:embeddedFont>
    <p:embeddedFont>
      <p:font typeface="Segoe UI Black" panose="020B0A02040204020203" pitchFamily="34" charset="0"/>
      <p:bold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88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2.fntdata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‹№›</a:t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6" descr="horizon.png"/>
          <p:cNvPicPr preferRelativeResize="0"/>
          <p:nvPr/>
        </p:nvPicPr>
        <p:blipFill rotWithShape="1">
          <a:blip r:embed="rId2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  <p:sp>
        <p:nvSpPr>
          <p:cNvPr id="25" name="Google Shape;25;p16"/>
          <p:cNvSpPr txBox="1"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7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Narrow" panose="020B0606020202030204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1"/>
          </p:nvPr>
        </p:nvSpPr>
        <p:spPr>
          <a:xfrm>
            <a:off x="812800" y="1600200"/>
            <a:ext cx="1056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Narrow" panose="020B0606020202030204"/>
              <a:buNone/>
              <a:defRPr sz="3200" b="0" i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9"/>
          <p:cNvSpPr txBox="1">
            <a:spLocks noGrp="1"/>
          </p:cNvSpPr>
          <p:nvPr>
            <p:ph type="body" idx="1"/>
          </p:nvPr>
        </p:nvSpPr>
        <p:spPr>
          <a:xfrm>
            <a:off x="812800" y="1600200"/>
            <a:ext cx="4978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Char char="•"/>
              <a:defRPr/>
            </a:lvl5pPr>
            <a:lvl6pPr marL="2743200" lvl="5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/>
            </a:lvl6pPr>
            <a:lvl7pPr marL="3200400" lvl="6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/>
            </a:lvl7pPr>
            <a:lvl8pPr marL="3657600" lvl="7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/>
            </a:lvl8pPr>
            <a:lvl9pPr marL="4114800" lvl="8" indent="-3365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2"/>
          </p:nvPr>
        </p:nvSpPr>
        <p:spPr>
          <a:xfrm>
            <a:off x="6400800" y="1600200"/>
            <a:ext cx="4978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6pPr>
            <a:lvl7pPr marL="3200400" lvl="6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7pPr>
            <a:lvl8pPr marL="3657600" lvl="7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8pPr>
            <a:lvl9pPr marL="4114800" lvl="8" indent="-3365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0"/>
          <p:cNvSpPr txBox="1">
            <a:spLocks noGrp="1"/>
          </p:cNvSpPr>
          <p:nvPr>
            <p:ph type="body" idx="1"/>
          </p:nvPr>
        </p:nvSpPr>
        <p:spPr>
          <a:xfrm>
            <a:off x="6400800" y="2209800"/>
            <a:ext cx="49784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6pPr>
            <a:lvl7pPr marL="3200400" lvl="6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7pPr>
            <a:lvl8pPr marL="3657600" lvl="7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8pPr>
            <a:lvl9pPr marL="4114800" lvl="8" indent="-3365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2"/>
          </p:nvPr>
        </p:nvSpPr>
        <p:spPr>
          <a:xfrm>
            <a:off x="812800" y="2209800"/>
            <a:ext cx="49784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6pPr>
            <a:lvl7pPr marL="3200400" lvl="6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7pPr>
            <a:lvl8pPr marL="3657600" lvl="7" indent="-3365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Char char="•"/>
              <a:defRPr/>
            </a:lvl8pPr>
            <a:lvl9pPr marL="4114800" lvl="8" indent="-33655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Narrow" panose="020B0606020202030204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3"/>
          </p:nvPr>
        </p:nvSpPr>
        <p:spPr>
          <a:xfrm>
            <a:off x="812800" y="1600200"/>
            <a:ext cx="497840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None/>
              <a:defRPr sz="1700" b="0" i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4"/>
          </p:nvPr>
        </p:nvSpPr>
        <p:spPr>
          <a:xfrm>
            <a:off x="6400800" y="1600200"/>
            <a:ext cx="4978400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None/>
              <a:defRPr sz="1700" b="0" i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2"/>
          <p:cNvSpPr txBox="1">
            <a:spLocks noGrp="1"/>
          </p:cNvSpPr>
          <p:nvPr>
            <p:ph type="body" idx="1"/>
          </p:nvPr>
        </p:nvSpPr>
        <p:spPr>
          <a:xfrm>
            <a:off x="5283200" y="1447800"/>
            <a:ext cx="61976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 Narrow" panose="020B0606020202030204"/>
              <a:buNone/>
              <a:defRPr sz="1800" b="0" i="0" cap="none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body" idx="2"/>
          </p:nvPr>
        </p:nvSpPr>
        <p:spPr>
          <a:xfrm>
            <a:off x="816864" y="2547892"/>
            <a:ext cx="3962400" cy="3167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3" descr="horizon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 Narrow" panose="020B0606020202030204"/>
              <a:buNone/>
              <a:defRPr sz="1800" b="0" i="0" cap="none"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>
            <a:spLocks noGrp="1"/>
          </p:cNvSpPr>
          <p:nvPr>
            <p:ph type="pic" idx="2"/>
          </p:nvPr>
        </p:nvSpPr>
        <p:spPr>
          <a:xfrm>
            <a:off x="6209792" y="1447800"/>
            <a:ext cx="4559808" cy="347472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3"/>
          <p:cNvSpPr txBox="1">
            <a:spLocks noGrp="1"/>
          </p:cNvSpPr>
          <p:nvPr>
            <p:ph type="body" idx="1"/>
          </p:nvPr>
        </p:nvSpPr>
        <p:spPr>
          <a:xfrm>
            <a:off x="812800" y="2547891"/>
            <a:ext cx="3962400" cy="240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4"/>
          <p:cNvSpPr txBox="1"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body" idx="1"/>
          </p:nvPr>
        </p:nvSpPr>
        <p:spPr>
          <a:xfrm rot="5400000">
            <a:off x="3833019" y="-1420018"/>
            <a:ext cx="4525963" cy="10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5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anose="020B0604020202020204" pitchFamily="34" charset="0"/>
              <a:buChar char="•"/>
              <a:defRPr/>
            </a:lvl6pPr>
            <a:lvl7pPr>
              <a:buClr>
                <a:schemeClr val="tx2"/>
              </a:buClr>
              <a:buFont typeface="Arial" panose="020B0604020202020204" pitchFamily="34" charset="0"/>
              <a:buChar char="•"/>
              <a:defRPr/>
            </a:lvl7pPr>
            <a:lvl8pPr>
              <a:buClr>
                <a:schemeClr val="tx2"/>
              </a:buClr>
              <a:buFont typeface="Arial" panose="020B0604020202020204" pitchFamily="34" charset="0"/>
              <a:buChar char="•"/>
              <a:defRPr/>
            </a:lvl8pPr>
            <a:lvl9pPr>
              <a:buClr>
                <a:schemeClr val="tx2"/>
              </a:buClr>
              <a:buFont typeface="Arial" panose="020B0604020202020204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58B6B3-B4D5-4CCE-A41D-2EA46135C1D9}" type="datetimeFigureOut">
              <a:rPr lang="uk-UA" smtClean="0">
                <a:solidFill>
                  <a:srgbClr val="FFFFFF"/>
                </a:solidFill>
              </a:rPr>
              <a:t>24.09.2026</a:t>
            </a:fld>
            <a:endParaRPr lang="uk-UA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uk-UA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D8A961-2C8E-4159-85C8-C711A51C5FED}" type="slidenum">
              <a:rPr lang="uk-UA" smtClean="0">
                <a:solidFill>
                  <a:srgbClr val="FFFFFF"/>
                </a:solidFill>
              </a:rPr>
              <a:t>‹№›</a:t>
            </a:fld>
            <a:endParaRPr lang="uk-UA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-1" fmla="*/ 0 w 3419856"/>
              <a:gd name="connsiteY0-2" fmla="*/ 74450 h 3429000"/>
              <a:gd name="connsiteX1-3" fmla="*/ 21806 w 3419856"/>
              <a:gd name="connsiteY1-4" fmla="*/ 21806 h 3429000"/>
              <a:gd name="connsiteX2-5" fmla="*/ 74450 w 3419856"/>
              <a:gd name="connsiteY2-6" fmla="*/ 0 h 3429000"/>
              <a:gd name="connsiteX3-7" fmla="*/ 3345406 w 3419856"/>
              <a:gd name="connsiteY3-8" fmla="*/ 0 h 3429000"/>
              <a:gd name="connsiteX4-9" fmla="*/ 3398050 w 3419856"/>
              <a:gd name="connsiteY4-10" fmla="*/ 21806 h 3429000"/>
              <a:gd name="connsiteX5-11" fmla="*/ 3419856 w 3419856"/>
              <a:gd name="connsiteY5-12" fmla="*/ 74450 h 3429000"/>
              <a:gd name="connsiteX6-13" fmla="*/ 3419856 w 3419856"/>
              <a:gd name="connsiteY6-14" fmla="*/ 3354550 h 3429000"/>
              <a:gd name="connsiteX7-15" fmla="*/ 3398050 w 3419856"/>
              <a:gd name="connsiteY7-16" fmla="*/ 3407194 h 3429000"/>
              <a:gd name="connsiteX8-17" fmla="*/ 3345406 w 3419856"/>
              <a:gd name="connsiteY8-18" fmla="*/ 3429000 h 3429000"/>
              <a:gd name="connsiteX9-19" fmla="*/ 21806 w 3419856"/>
              <a:gd name="connsiteY9-20" fmla="*/ 3407194 h 3429000"/>
              <a:gd name="connsiteX10-21" fmla="*/ 0 w 3419856"/>
              <a:gd name="connsiteY10-22" fmla="*/ 3354550 h 3429000"/>
              <a:gd name="connsiteX11-23" fmla="*/ 0 w 3419856"/>
              <a:gd name="connsiteY11-24" fmla="*/ 74450 h 3429000"/>
              <a:gd name="connsiteX0-25" fmla="*/ 0 w 3964392"/>
              <a:gd name="connsiteY0-26" fmla="*/ 74450 h 3415968"/>
              <a:gd name="connsiteX1-27" fmla="*/ 21806 w 3964392"/>
              <a:gd name="connsiteY1-28" fmla="*/ 21806 h 3415968"/>
              <a:gd name="connsiteX2-29" fmla="*/ 74450 w 3964392"/>
              <a:gd name="connsiteY2-30" fmla="*/ 0 h 3415968"/>
              <a:gd name="connsiteX3-31" fmla="*/ 3345406 w 3964392"/>
              <a:gd name="connsiteY3-32" fmla="*/ 0 h 3415968"/>
              <a:gd name="connsiteX4-33" fmla="*/ 3398050 w 3964392"/>
              <a:gd name="connsiteY4-34" fmla="*/ 21806 h 3415968"/>
              <a:gd name="connsiteX5-35" fmla="*/ 3419856 w 3964392"/>
              <a:gd name="connsiteY5-36" fmla="*/ 74450 h 3415968"/>
              <a:gd name="connsiteX6-37" fmla="*/ 3419856 w 3964392"/>
              <a:gd name="connsiteY6-38" fmla="*/ 3354550 h 3415968"/>
              <a:gd name="connsiteX7-39" fmla="*/ 3398050 w 3964392"/>
              <a:gd name="connsiteY7-40" fmla="*/ 3407194 h 3415968"/>
              <a:gd name="connsiteX8-41" fmla="*/ 21806 w 3964392"/>
              <a:gd name="connsiteY8-42" fmla="*/ 3407194 h 3415968"/>
              <a:gd name="connsiteX9-43" fmla="*/ 0 w 3964392"/>
              <a:gd name="connsiteY9-44" fmla="*/ 3354550 h 3415968"/>
              <a:gd name="connsiteX10-45" fmla="*/ 0 w 3964392"/>
              <a:gd name="connsiteY10-46" fmla="*/ 74450 h 3415968"/>
              <a:gd name="connsiteX0-47" fmla="*/ 0 w 3964392"/>
              <a:gd name="connsiteY0-48" fmla="*/ 74450 h 3415968"/>
              <a:gd name="connsiteX1-49" fmla="*/ 21806 w 3964392"/>
              <a:gd name="connsiteY1-50" fmla="*/ 21806 h 3415968"/>
              <a:gd name="connsiteX2-51" fmla="*/ 74450 w 3964392"/>
              <a:gd name="connsiteY2-52" fmla="*/ 0 h 3415968"/>
              <a:gd name="connsiteX3-53" fmla="*/ 3345406 w 3964392"/>
              <a:gd name="connsiteY3-54" fmla="*/ 0 h 3415968"/>
              <a:gd name="connsiteX4-55" fmla="*/ 3398050 w 3964392"/>
              <a:gd name="connsiteY4-56" fmla="*/ 21806 h 3415968"/>
              <a:gd name="connsiteX5-57" fmla="*/ 3419856 w 3964392"/>
              <a:gd name="connsiteY5-58" fmla="*/ 74450 h 3415968"/>
              <a:gd name="connsiteX6-59" fmla="*/ 3419856 w 3964392"/>
              <a:gd name="connsiteY6-60" fmla="*/ 3354550 h 3415968"/>
              <a:gd name="connsiteX7-61" fmla="*/ 3398050 w 3964392"/>
              <a:gd name="connsiteY7-62" fmla="*/ 3407194 h 3415968"/>
              <a:gd name="connsiteX8-63" fmla="*/ 21806 w 3964392"/>
              <a:gd name="connsiteY8-64" fmla="*/ 3407194 h 3415968"/>
              <a:gd name="connsiteX9-65" fmla="*/ 0 w 3964392"/>
              <a:gd name="connsiteY9-66" fmla="*/ 3354550 h 3415968"/>
              <a:gd name="connsiteX10-67" fmla="*/ 0 w 3964392"/>
              <a:gd name="connsiteY10-68" fmla="*/ 74450 h 3415968"/>
              <a:gd name="connsiteX0-69" fmla="*/ 0 w 3968026"/>
              <a:gd name="connsiteY0-70" fmla="*/ 74450 h 3910007"/>
              <a:gd name="connsiteX1-71" fmla="*/ 21806 w 3968026"/>
              <a:gd name="connsiteY1-72" fmla="*/ 21806 h 3910007"/>
              <a:gd name="connsiteX2-73" fmla="*/ 74450 w 3968026"/>
              <a:gd name="connsiteY2-74" fmla="*/ 0 h 3910007"/>
              <a:gd name="connsiteX3-75" fmla="*/ 3345406 w 3968026"/>
              <a:gd name="connsiteY3-76" fmla="*/ 0 h 3910007"/>
              <a:gd name="connsiteX4-77" fmla="*/ 3398050 w 3968026"/>
              <a:gd name="connsiteY4-78" fmla="*/ 21806 h 3910007"/>
              <a:gd name="connsiteX5-79" fmla="*/ 3419856 w 3968026"/>
              <a:gd name="connsiteY5-80" fmla="*/ 74450 h 3910007"/>
              <a:gd name="connsiteX6-81" fmla="*/ 3419856 w 3968026"/>
              <a:gd name="connsiteY6-82" fmla="*/ 3354550 h 3910007"/>
              <a:gd name="connsiteX7-83" fmla="*/ 3398050 w 3968026"/>
              <a:gd name="connsiteY7-84" fmla="*/ 3407194 h 3910007"/>
              <a:gd name="connsiteX8-85" fmla="*/ 0 w 3968026"/>
              <a:gd name="connsiteY8-86" fmla="*/ 3354550 h 3910007"/>
              <a:gd name="connsiteX9-87" fmla="*/ 0 w 3968026"/>
              <a:gd name="connsiteY9-88" fmla="*/ 74450 h 3910007"/>
              <a:gd name="connsiteX0-89" fmla="*/ 0 w 3419856"/>
              <a:gd name="connsiteY0-90" fmla="*/ 74450 h 3901233"/>
              <a:gd name="connsiteX1-91" fmla="*/ 21806 w 3419856"/>
              <a:gd name="connsiteY1-92" fmla="*/ 21806 h 3901233"/>
              <a:gd name="connsiteX2-93" fmla="*/ 74450 w 3419856"/>
              <a:gd name="connsiteY2-94" fmla="*/ 0 h 3901233"/>
              <a:gd name="connsiteX3-95" fmla="*/ 3345406 w 3419856"/>
              <a:gd name="connsiteY3-96" fmla="*/ 0 h 3901233"/>
              <a:gd name="connsiteX4-97" fmla="*/ 3398050 w 3419856"/>
              <a:gd name="connsiteY4-98" fmla="*/ 21806 h 3901233"/>
              <a:gd name="connsiteX5-99" fmla="*/ 3419856 w 3419856"/>
              <a:gd name="connsiteY5-100" fmla="*/ 74450 h 3901233"/>
              <a:gd name="connsiteX6-101" fmla="*/ 3419856 w 3419856"/>
              <a:gd name="connsiteY6-102" fmla="*/ 3354550 h 3901233"/>
              <a:gd name="connsiteX7-103" fmla="*/ 0 w 3419856"/>
              <a:gd name="connsiteY7-104" fmla="*/ 3354550 h 3901233"/>
              <a:gd name="connsiteX8-105" fmla="*/ 0 w 3419856"/>
              <a:gd name="connsiteY8-106" fmla="*/ 74450 h 3901233"/>
              <a:gd name="connsiteX0-107" fmla="*/ 0 w 3419856"/>
              <a:gd name="connsiteY0-108" fmla="*/ 74450 h 3354550"/>
              <a:gd name="connsiteX1-109" fmla="*/ 21806 w 3419856"/>
              <a:gd name="connsiteY1-110" fmla="*/ 21806 h 3354550"/>
              <a:gd name="connsiteX2-111" fmla="*/ 74450 w 3419856"/>
              <a:gd name="connsiteY2-112" fmla="*/ 0 h 3354550"/>
              <a:gd name="connsiteX3-113" fmla="*/ 3345406 w 3419856"/>
              <a:gd name="connsiteY3-114" fmla="*/ 0 h 3354550"/>
              <a:gd name="connsiteX4-115" fmla="*/ 3398050 w 3419856"/>
              <a:gd name="connsiteY4-116" fmla="*/ 21806 h 3354550"/>
              <a:gd name="connsiteX5-117" fmla="*/ 3419856 w 3419856"/>
              <a:gd name="connsiteY5-118" fmla="*/ 74450 h 3354550"/>
              <a:gd name="connsiteX6-119" fmla="*/ 3419856 w 3419856"/>
              <a:gd name="connsiteY6-120" fmla="*/ 3354550 h 3354550"/>
              <a:gd name="connsiteX7-121" fmla="*/ 0 w 3419856"/>
              <a:gd name="connsiteY7-122" fmla="*/ 3354550 h 3354550"/>
              <a:gd name="connsiteX8-123" fmla="*/ 0 w 3419856"/>
              <a:gd name="connsiteY8-124" fmla="*/ 74450 h 33545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FAF59-80FD-42F8-B77B-6179688B7234}" type="datetimeFigureOut">
              <a:rPr lang="de-DE" smtClean="0">
                <a:solidFill>
                  <a:srgbClr val="FFFFFF"/>
                </a:solidFill>
              </a:rPr>
              <a:t>24.09.2026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89FD0-501B-4C6F-9CB2-8996B7BF4EFE}" type="slidenum">
              <a:rPr lang="de-DE" smtClean="0">
                <a:solidFill>
                  <a:srgbClr val="FFFFFF"/>
                </a:solidFill>
              </a:rPr>
              <a:t>‹№›</a:t>
            </a:fld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10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233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45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210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16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46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12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830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162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722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5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B3B3B"/>
            </a:gs>
            <a:gs pos="31000">
              <a:schemeClr val="dk1"/>
            </a:gs>
            <a:gs pos="100000">
              <a:schemeClr val="dk1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 descr="horizon.png"/>
          <p:cNvPicPr preferRelativeResize="0"/>
          <p:nvPr/>
        </p:nvPicPr>
        <p:blipFill rotWithShape="1"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/>
          <p:cNvSpPr txBox="1"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Narrow" panose="020B0606020202030204"/>
              <a:buNone/>
              <a:defRPr sz="30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6550" algn="l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3pPr>
            <a:lvl4pPr marL="1828800" marR="0" lvl="3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4pPr>
            <a:lvl5pPr marL="2286000" marR="0" lvl="4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5pPr>
            <a:lvl6pPr marL="2743200" marR="0" lvl="5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6pPr>
            <a:lvl7pPr marL="3200400" marR="0" lvl="6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7pPr>
            <a:lvl8pPr marL="3657600" marR="0" lvl="7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8pPr>
            <a:lvl9pPr marL="4114800" marR="0" lvl="8" indent="-3365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1700"/>
              <a:buFont typeface="Arial" panose="020B0604020202020204"/>
              <a:buChar char="•"/>
              <a:defRPr sz="17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dt" idx="10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ftr" idx="11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sldNum" idx="12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 Narrow" panose="020B0606020202030204"/>
                <a:ea typeface="Arial Narrow" panose="020B0606020202030204"/>
                <a:cs typeface="Arial Narrow" panose="020B0606020202030204"/>
                <a:sym typeface="Arial Narrow" panose="020B0606020202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 lang="uk-UA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>
              <a:buClrTx/>
              <a:buFontTx/>
              <a:buNone/>
            </a:pPr>
            <a:fld id="{3FDFAF59-80FD-42F8-B77B-6179688B7234}" type="datetimeFigureOut">
              <a:rPr lang="de-DE" kern="1200" smtClean="0">
                <a:solidFill>
                  <a:srgbClr val="FFFFFF"/>
                </a:solidFill>
                <a:latin typeface="Arial Narrow" panose="020B0606020202030204"/>
                <a:ea typeface="+mn-ea"/>
                <a:cs typeface="+mn-cs"/>
              </a:rPr>
              <a:t>24.09.2026</a:t>
            </a:fld>
            <a:endParaRPr lang="de-DE" kern="1200">
              <a:solidFill>
                <a:srgbClr val="FFFFFF"/>
              </a:solidFill>
              <a:latin typeface="Arial Narrow" panose="020B0606020202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>
              <a:buClrTx/>
              <a:buFontTx/>
              <a:buNone/>
            </a:pPr>
            <a:endParaRPr lang="de-DE" kern="1200">
              <a:solidFill>
                <a:srgbClr val="FFFFFF"/>
              </a:solidFill>
              <a:latin typeface="Arial Narrow" panose="020B0606020202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>
              <a:buClrTx/>
              <a:buFontTx/>
              <a:buNone/>
            </a:pPr>
            <a:fld id="{A4489FD0-501B-4C6F-9CB2-8996B7BF4EFE}" type="slidenum">
              <a:rPr lang="de-DE" kern="1200" smtClean="0">
                <a:solidFill>
                  <a:srgbClr val="FFFFFF"/>
                </a:solidFill>
                <a:latin typeface="Arial Narrow" panose="020B0606020202030204"/>
                <a:ea typeface="+mn-ea"/>
                <a:cs typeface="+mn-cs"/>
              </a:rPr>
              <a:t>‹№›</a:t>
            </a:fld>
            <a:endParaRPr lang="de-DE" kern="1200">
              <a:solidFill>
                <a:srgbClr val="FFFFFF"/>
              </a:solidFill>
              <a:latin typeface="Arial Narrow" panose="020B0606020202030204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5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file:///C:\Users\user\Desktop\&#208;&#159;&#208;&#160;&#208;&#152;&#208;&#153;&#208;&#158;&#208;&#156;%202024\&#208;&#146;&#208;&#134;&#208;&#148;&#208;&#148;&#208;&#134;&#208;&#155;_2024\depcourse@hneu.edu.ua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16.pn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0"/>
            <a:ext cx="7457243" cy="602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794700" y="493235"/>
            <a:ext cx="2209271" cy="589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35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99" y="966436"/>
            <a:ext cx="8377402" cy="59224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310" y="665233"/>
            <a:ext cx="8368581" cy="62793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974" y="78967"/>
            <a:ext cx="5024761" cy="25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ClrTx/>
              <a:buFontTx/>
              <a:buNone/>
            </a:pPr>
            <a:br>
              <a:rPr lang="uk-UA" sz="2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 Extrabold" panose="020B0906030804020204" pitchFamily="34" charset="0"/>
              </a:rPr>
            </a:br>
            <a:r>
              <a:rPr lang="uk-UA" sz="4400" b="1" kern="1200" dirty="0">
                <a:solidFill>
                  <a:srgbClr val="FCFC62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 Extrabold" panose="020B0906030804020204" pitchFamily="34" charset="0"/>
              </a:rPr>
              <a:t>ЧОМУ?</a:t>
            </a:r>
            <a:br>
              <a:rPr lang="uk-UA" sz="2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 Extrabold" panose="020B0906030804020204" pitchFamily="34" charset="0"/>
              </a:rPr>
            </a:br>
            <a:r>
              <a:rPr lang="x-none" sz="2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 Extrabold" panose="020B0906030804020204" pitchFamily="34" charset="0"/>
              </a:rPr>
              <a:t>ХАРК</a:t>
            </a:r>
            <a:r>
              <a:rPr lang="uk-UA" sz="2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 Extrabold" panose="020B0906030804020204" pitchFamily="34" charset="0"/>
              </a:rPr>
              <a:t>ІВСЬКИЙ НАЦІОНАЛЬНИЙ ЕКОНОМІЧНИЙ УНІВЕРСИТЕТ</a:t>
            </a:r>
          </a:p>
          <a:p>
            <a:pPr>
              <a:lnSpc>
                <a:spcPct val="130000"/>
              </a:lnSpc>
              <a:buClrTx/>
              <a:buFontTx/>
              <a:buNone/>
            </a:pPr>
            <a:r>
              <a:rPr lang="uk-UA" sz="2000" b="1" kern="1200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Open Sans Extrabold" panose="020B0906030804020204" pitchFamily="34" charset="0"/>
              </a:rPr>
              <a:t>        ІМЕНІ СЕМЕНА КУЗНЕЦЯ</a:t>
            </a:r>
            <a:endParaRPr lang="ru-RU" sz="2000" b="1" kern="1200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722270" y="2651979"/>
            <a:ext cx="571500" cy="571500"/>
          </a:xfrm>
          <a:prstGeom prst="ellipse">
            <a:avLst/>
          </a:prstGeom>
          <a:solidFill>
            <a:srgbClr val="FCF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srgbClr val="FFFFFF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722270" y="3966604"/>
            <a:ext cx="571500" cy="571500"/>
          </a:xfrm>
          <a:prstGeom prst="ellipse">
            <a:avLst/>
          </a:prstGeom>
          <a:solidFill>
            <a:srgbClr val="FCF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>
              <a:solidFill>
                <a:srgbClr val="FFFFFF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762363" y="352846"/>
            <a:ext cx="571500" cy="571500"/>
          </a:xfrm>
          <a:prstGeom prst="ellipse">
            <a:avLst/>
          </a:prstGeom>
          <a:solidFill>
            <a:srgbClr val="FCF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srgbClr val="FFFFFF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279369">
            <a:off x="9636208" y="4694163"/>
            <a:ext cx="2136417" cy="1870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75199" y="186905"/>
            <a:ext cx="3600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ТОП – 3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профільних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endParaRPr lang="en-US" sz="2000" b="1" kern="1200" dirty="0">
              <a:solidFill>
                <a:srgbClr val="FCFC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Segoe UI Symbol" panose="020B0502040204020203" pitchFamily="34" charset="0"/>
              <a:cs typeface="+mn-cs"/>
            </a:endParaRPr>
          </a:p>
          <a:p>
            <a:pPr>
              <a:buClrTx/>
              <a:buFontTx/>
              <a:buNone/>
            </a:pPr>
            <a:r>
              <a:rPr lang="x-none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е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кономічних</a:t>
            </a:r>
            <a:r>
              <a:rPr lang="en-US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університетів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України</a:t>
            </a:r>
            <a:endParaRPr lang="ru-RU" sz="2000" b="1" kern="1200" dirty="0">
              <a:solidFill>
                <a:srgbClr val="FCFC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Segoe UI Symbol" panose="020B0502040204020203" pitchFamily="34" charset="0"/>
              <a:cs typeface="+mn-cs"/>
            </a:endParaRPr>
          </a:p>
          <a:p>
            <a:pPr>
              <a:buClrTx/>
              <a:buFontTx/>
              <a:buNone/>
            </a:pPr>
            <a:endParaRPr lang="ru-RU" sz="2000" b="1" kern="1200" dirty="0">
              <a:solidFill>
                <a:srgbClr val="FFFFFF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58199" y="2602027"/>
            <a:ext cx="3600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Сучасні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освітні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програми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та практична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підготовка</a:t>
            </a:r>
            <a:endParaRPr lang="ru-RU" sz="2000" b="1" kern="1200" dirty="0">
              <a:solidFill>
                <a:srgbClr val="FCFC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Segoe UI Symbol" panose="020B0502040204020203" pitchFamily="34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06723" y="3541568"/>
            <a:ext cx="32421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програми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ДВОХ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дипломів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та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міжнародного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стажування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з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університетами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ЄС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8" y="1500398"/>
            <a:ext cx="3047748" cy="30477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90426" y="4947341"/>
            <a:ext cx="1086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uk-UA" sz="1800" kern="1200" dirty="0">
                <a:latin typeface="Century Gothic" panose="020B0502020202020204" pitchFamily="34" charset="0"/>
                <a:ea typeface="+mn-ea"/>
                <a:cs typeface="+mn-cs"/>
              </a:rPr>
              <a:t>Наші канали</a:t>
            </a:r>
            <a:r>
              <a:rPr lang="en-GB" sz="1800" kern="1200" dirty="0">
                <a:latin typeface="Century Gothic" panose="020B0502020202020204" pitchFamily="34" charset="0"/>
                <a:ea typeface="+mn-ea"/>
                <a:cs typeface="+mn-cs"/>
              </a:rPr>
              <a:t>:</a:t>
            </a:r>
            <a:endParaRPr lang="ru-RU" sz="1800" kern="1200" dirty="0"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AutoShape 5" descr="Instagram Circle Icon Png #135531 - Free Icons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>
              <a:buClrTx/>
              <a:buFontTx/>
              <a:buNone/>
            </a:pPr>
            <a:endParaRPr lang="ru-RU" sz="1800" kern="1200">
              <a:solidFill>
                <a:srgbClr val="FFFFFF"/>
              </a:solidFill>
              <a:latin typeface="Arial Narrow" panose="020B0606020202030204"/>
              <a:ea typeface="+mn-ea"/>
              <a:cs typeface="+mn-cs"/>
            </a:endParaRPr>
          </a:p>
        </p:txBody>
      </p:sp>
      <p:pic>
        <p:nvPicPr>
          <p:cNvPr id="4107" name="Picture 11" descr="Download Telegram Logo in SVG Vector or PNG File Format - Logo.wi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891" y="4915974"/>
            <a:ext cx="1063595" cy="70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7762363" y="1500398"/>
            <a:ext cx="571500" cy="571500"/>
          </a:xfrm>
          <a:prstGeom prst="ellipse">
            <a:avLst/>
          </a:prstGeom>
          <a:solidFill>
            <a:srgbClr val="FCFC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ru-RU" sz="1800" kern="1200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06723" y="1428938"/>
            <a:ext cx="3600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У ТОП-25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університетів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lang="ru-RU" sz="2000" b="1" kern="1200" dirty="0" err="1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України</a:t>
            </a:r>
            <a:r>
              <a:rPr lang="ru-RU" sz="2000" b="1" kern="1200" dirty="0">
                <a:solidFill>
                  <a:srgbClr val="FCF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rPr>
              <a:t> – 2026</a:t>
            </a:r>
            <a:endParaRPr lang="ru-RU" sz="2000" b="1" kern="1200" dirty="0">
              <a:solidFill>
                <a:srgbClr val="FFFFFF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1" name="Picture 7" descr="Instagram Circle Icon Png #135531 - Free Icons Librar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869" y="5729138"/>
            <a:ext cx="500787" cy="50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31F4FBD-3ED3-47B7-8437-7A159EE3945B}"/>
              </a:ext>
            </a:extLst>
          </p:cNvPr>
          <p:cNvSpPr/>
          <p:nvPr/>
        </p:nvSpPr>
        <p:spPr>
          <a:xfrm>
            <a:off x="9420336" y="5087392"/>
            <a:ext cx="2412277" cy="4048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@vstup_khneu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E3ECFB2-1803-42E9-AD42-0E91F01792FF}"/>
              </a:ext>
            </a:extLst>
          </p:cNvPr>
          <p:cNvSpPr/>
          <p:nvPr/>
        </p:nvSpPr>
        <p:spPr>
          <a:xfrm>
            <a:off x="9498277" y="5825067"/>
            <a:ext cx="2412277" cy="40485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@khneu</a:t>
            </a:r>
            <a:endParaRPr lang="uk-U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3" grpId="0"/>
      <p:bldP spid="12" grpId="0"/>
      <p:bldP spid="15" grpId="0"/>
      <p:bldP spid="5" grpId="0"/>
      <p:bldP spid="19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6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7457243" cy="602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794700" y="493235"/>
            <a:ext cx="2209271" cy="589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6"/>
          <p:cNvPicPr preferRelativeResize="0"/>
          <p:nvPr/>
        </p:nvPicPr>
        <p:blipFill rotWithShape="1">
          <a:blip r:embed="rId5"/>
          <a:srcRect r="40137" b="17219"/>
          <a:stretch>
            <a:fillRect/>
          </a:stretch>
        </p:blipFill>
        <p:spPr>
          <a:xfrm>
            <a:off x="0" y="-50800"/>
            <a:ext cx="12192000" cy="69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/>
          <p:nvPr/>
        </p:nvSpPr>
        <p:spPr>
          <a:xfrm>
            <a:off x="930647" y="410905"/>
            <a:ext cx="1086226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rgbClr val="035DF5"/>
                </a:solidFill>
              </a:rPr>
              <a:t>Які є міжнародні програми у ХНЕУ ім. С. </a:t>
            </a:r>
            <a:r>
              <a:rPr lang="uk-UA" sz="3200" b="1" dirty="0" err="1">
                <a:solidFill>
                  <a:srgbClr val="035DF5"/>
                </a:solidFill>
              </a:rPr>
              <a:t>Кузнеця</a:t>
            </a:r>
            <a:r>
              <a:rPr lang="uk-UA" sz="3200" b="1" dirty="0">
                <a:solidFill>
                  <a:srgbClr val="035DF5"/>
                </a:solidFill>
              </a:rPr>
              <a:t> ?</a:t>
            </a:r>
            <a:endParaRPr sz="3200" dirty="0">
              <a:solidFill>
                <a:srgbClr val="035DF5"/>
              </a:solidFill>
            </a:endParaRPr>
          </a:p>
        </p:txBody>
      </p:sp>
      <p:sp>
        <p:nvSpPr>
          <p:cNvPr id="6" name="AutoShape 2" descr="Сформированное изображение: Міжнародні можливості ХНЕУ: навчання в Європі">
            <a:extLst>
              <a:ext uri="{FF2B5EF4-FFF2-40B4-BE49-F238E27FC236}">
                <a16:creationId xmlns:a16="http://schemas.microsoft.com/office/drawing/2014/main" id="{0D76960E-B69A-4E89-A645-C5831C1BB2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4" descr="Сформированное изображение: Міжнародні програми ХНЕУ: можливості без кордонів">
            <a:extLst>
              <a:ext uri="{FF2B5EF4-FFF2-40B4-BE49-F238E27FC236}">
                <a16:creationId xmlns:a16="http://schemas.microsoft.com/office/drawing/2014/main" id="{0590AB87-EBC3-4AFE-8CFF-6C8FA6FA92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3726B5-7723-466C-8B21-781CE58060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061" y="-25400"/>
            <a:ext cx="10967258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FA67AA-6757-4BFD-919D-5CFF963BF0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2687" y="1431985"/>
            <a:ext cx="1643137" cy="8088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333" y="-154301"/>
            <a:ext cx="12191999" cy="6857999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209627" y="6397967"/>
            <a:ext cx="1676400" cy="173567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4944110" y="286467"/>
            <a:ext cx="3497580" cy="3497580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91160" y="364490"/>
              <a:ext cx="5619750" cy="5621020"/>
            </a:xfrm>
            <a:custGeom>
              <a:avLst/>
              <a:gdLst/>
              <a:ahLst/>
              <a:cxnLst/>
              <a:rect l="l" t="t" r="r" b="b"/>
              <a:pathLst>
                <a:path w="5619750" h="562102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3"/>
              <a:stretch>
                <a:fillRect l="-11" r="-11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517890" y="3073953"/>
            <a:ext cx="3497580" cy="349758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25223" y="364462"/>
              <a:ext cx="5646214" cy="5621077"/>
            </a:xfrm>
            <a:custGeom>
              <a:avLst/>
              <a:gdLst/>
              <a:ahLst/>
              <a:cxnLst/>
              <a:rect l="l" t="t" r="r" b="b"/>
              <a:pathLst>
                <a:path w="5646214" h="5621077">
                  <a:moveTo>
                    <a:pt x="2823107" y="28"/>
                  </a:moveTo>
                  <a:cubicBezTo>
                    <a:pt x="1816014" y="-4476"/>
                    <a:pt x="883489" y="530217"/>
                    <a:pt x="378638" y="1401642"/>
                  </a:cubicBezTo>
                  <a:cubicBezTo>
                    <a:pt x="-126213" y="2273067"/>
                    <a:pt x="-126213" y="3348009"/>
                    <a:pt x="378638" y="4219434"/>
                  </a:cubicBezTo>
                  <a:cubicBezTo>
                    <a:pt x="883489" y="5090859"/>
                    <a:pt x="1816014" y="5625552"/>
                    <a:pt x="2823107" y="5621048"/>
                  </a:cubicBezTo>
                  <a:cubicBezTo>
                    <a:pt x="3830200" y="5625552"/>
                    <a:pt x="4762725" y="5090859"/>
                    <a:pt x="5267576" y="4219434"/>
                  </a:cubicBezTo>
                  <a:cubicBezTo>
                    <a:pt x="5772427" y="3348009"/>
                    <a:pt x="5772427" y="2273067"/>
                    <a:pt x="5267576" y="1401642"/>
                  </a:cubicBezTo>
                  <a:cubicBezTo>
                    <a:pt x="4762725" y="530217"/>
                    <a:pt x="3830200" y="-4476"/>
                    <a:pt x="2823107" y="28"/>
                  </a:cubicBezTo>
                  <a:close/>
                </a:path>
              </a:pathLst>
            </a:custGeom>
            <a:blipFill>
              <a:blip r:embed="rId4"/>
              <a:stretch>
                <a:fillRect l="-24578" r="-24578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78572" y="1607848"/>
            <a:ext cx="286002" cy="286002"/>
          </a:xfrm>
          <a:custGeom>
            <a:avLst/>
            <a:gdLst/>
            <a:ahLst/>
            <a:cxnLst/>
            <a:rect l="l" t="t" r="r" b="b"/>
            <a:pathLst>
              <a:path w="429003" h="429003">
                <a:moveTo>
                  <a:pt x="0" y="0"/>
                </a:moveTo>
                <a:lnTo>
                  <a:pt x="429003" y="0"/>
                </a:lnTo>
                <a:lnTo>
                  <a:pt x="429003" y="429003"/>
                </a:lnTo>
                <a:lnTo>
                  <a:pt x="0" y="4290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8572" y="2625958"/>
            <a:ext cx="286002" cy="286002"/>
          </a:xfrm>
          <a:custGeom>
            <a:avLst/>
            <a:gdLst/>
            <a:ahLst/>
            <a:cxnLst/>
            <a:rect l="l" t="t" r="r" b="b"/>
            <a:pathLst>
              <a:path w="429003" h="429003">
                <a:moveTo>
                  <a:pt x="0" y="0"/>
                </a:moveTo>
                <a:lnTo>
                  <a:pt x="429003" y="0"/>
                </a:lnTo>
                <a:lnTo>
                  <a:pt x="429003" y="429003"/>
                </a:lnTo>
                <a:lnTo>
                  <a:pt x="0" y="4290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78572" y="3641046"/>
            <a:ext cx="286002" cy="286002"/>
          </a:xfrm>
          <a:custGeom>
            <a:avLst/>
            <a:gdLst/>
            <a:ahLst/>
            <a:cxnLst/>
            <a:rect l="l" t="t" r="r" b="b"/>
            <a:pathLst>
              <a:path w="429003" h="429003">
                <a:moveTo>
                  <a:pt x="0" y="0"/>
                </a:moveTo>
                <a:lnTo>
                  <a:pt x="429003" y="0"/>
                </a:lnTo>
                <a:lnTo>
                  <a:pt x="429003" y="429003"/>
                </a:lnTo>
                <a:lnTo>
                  <a:pt x="0" y="4290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8572" y="4657298"/>
            <a:ext cx="286002" cy="286002"/>
          </a:xfrm>
          <a:custGeom>
            <a:avLst/>
            <a:gdLst/>
            <a:ahLst/>
            <a:cxnLst/>
            <a:rect l="l" t="t" r="r" b="b"/>
            <a:pathLst>
              <a:path w="429003" h="429003">
                <a:moveTo>
                  <a:pt x="0" y="0"/>
                </a:moveTo>
                <a:lnTo>
                  <a:pt x="429003" y="0"/>
                </a:lnTo>
                <a:lnTo>
                  <a:pt x="429003" y="429003"/>
                </a:lnTo>
                <a:lnTo>
                  <a:pt x="0" y="4290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78572" y="6029199"/>
            <a:ext cx="286002" cy="286002"/>
          </a:xfrm>
          <a:custGeom>
            <a:avLst/>
            <a:gdLst/>
            <a:ahLst/>
            <a:cxnLst/>
            <a:rect l="l" t="t" r="r" b="b"/>
            <a:pathLst>
              <a:path w="429003" h="429003">
                <a:moveTo>
                  <a:pt x="0" y="0"/>
                </a:moveTo>
                <a:lnTo>
                  <a:pt x="429003" y="0"/>
                </a:lnTo>
                <a:lnTo>
                  <a:pt x="429003" y="429004"/>
                </a:lnTo>
                <a:lnTo>
                  <a:pt x="0" y="4290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38395" y="359270"/>
            <a:ext cx="3982459" cy="957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928"/>
              </a:lnSpc>
              <a:buClrTx/>
            </a:pPr>
            <a:r>
              <a:rPr lang="en-US" sz="2805" b="1" kern="1200" dirty="0">
                <a:solidFill>
                  <a:srgbClr val="004AAD"/>
                </a:solidFill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ПІДГОТОВ</a:t>
            </a:r>
            <a:r>
              <a:rPr lang="uk-UA" sz="2805" b="1" kern="1200" dirty="0">
                <a:solidFill>
                  <a:srgbClr val="004AAD"/>
                </a:solidFill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КА </a:t>
            </a:r>
            <a:r>
              <a:rPr lang="en-US" sz="2805" b="1" kern="1200" dirty="0">
                <a:solidFill>
                  <a:srgbClr val="004AAD"/>
                </a:solidFill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ДО НМТ-2027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8395" y="1474765"/>
            <a:ext cx="3982459" cy="788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101"/>
              </a:lnSpc>
              <a:buClrTx/>
            </a:pPr>
            <a:r>
              <a:rPr lang="en-US" sz="1501" b="1" kern="1200" dirty="0">
                <a:latin typeface="Arial" panose="020B0604020202020204" pitchFamily="34" charset="0"/>
                <a:ea typeface="Roboto Bold"/>
                <a:cs typeface="Arial" panose="020B0604020202020204" pitchFamily="34" charset="0"/>
                <a:sym typeface="Roboto Bold"/>
              </a:rPr>
              <a:t>МЕТА </a:t>
            </a:r>
            <a:r>
              <a:rPr lang="en-US" sz="1501" kern="1200" dirty="0"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— ОПАНУВАТИ, </a:t>
            </a:r>
            <a:r>
              <a:rPr lang="en-US" sz="1501" i="1" kern="1200" dirty="0">
                <a:latin typeface="Arial" panose="020B0604020202020204" pitchFamily="34" charset="0"/>
                <a:ea typeface="Roboto Italics"/>
                <a:cs typeface="Arial" panose="020B0604020202020204" pitchFamily="34" charset="0"/>
                <a:sym typeface="Roboto Italics"/>
              </a:rPr>
              <a:t>УЗАГАЛЬНИТИ ТА СИСТЕМАТИЗУВАТИ </a:t>
            </a:r>
            <a:r>
              <a:rPr lang="en-US" sz="1501" kern="1200" dirty="0"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ЗНАННЯ З ОБРАНИХ ПРЕДМЕТІВ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800" y="2447453"/>
            <a:ext cx="3756383" cy="1113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171"/>
              </a:lnSpc>
              <a:buClrTx/>
            </a:pP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Предмети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: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українська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мова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математика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історія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України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англійська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мова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  <a:p>
            <a:pPr defTabSz="609630">
              <a:lnSpc>
                <a:spcPts val="2171"/>
              </a:lnSpc>
              <a:spcBef>
                <a:spcPct val="0"/>
              </a:spcBef>
              <a:buClrTx/>
            </a:pPr>
            <a:endParaRPr lang="en-US" sz="1550" kern="12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5800" y="3500236"/>
            <a:ext cx="3756383" cy="54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171"/>
              </a:lnSpc>
              <a:spcBef>
                <a:spcPct val="0"/>
              </a:spcBef>
              <a:buClrTx/>
            </a:pP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Старт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— з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жовтня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2026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року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;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тривалість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— 6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або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7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місяців</a:t>
            </a:r>
            <a:endParaRPr lang="en-US" sz="1550" kern="1200" dirty="0"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5800" y="4376130"/>
            <a:ext cx="3756383" cy="111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171"/>
              </a:lnSpc>
              <a:spcBef>
                <a:spcPct val="0"/>
              </a:spcBef>
              <a:buClrTx/>
            </a:pP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Дистанційне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навчання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у Zoom,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домашні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завдання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з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перевіркою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модульний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контроль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і </a:t>
            </a: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підсумкове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тестування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у </a:t>
            </a: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форматі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НМ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Т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5800" y="5880751"/>
            <a:ext cx="3756383" cy="53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171"/>
              </a:lnSpc>
              <a:spcBef>
                <a:spcPct val="0"/>
              </a:spcBef>
              <a:buClrTx/>
            </a:pP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Кожен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слухач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самостійно</a:t>
            </a:r>
            <a:r>
              <a:rPr lang="en-US" sz="1550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550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обирає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необхідні</a:t>
            </a:r>
            <a:r>
              <a:rPr lang="en-US" sz="1550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550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предмети</a:t>
            </a:r>
            <a:endParaRPr lang="en-US" sz="1550" b="1" kern="1200" dirty="0">
              <a:latin typeface="Arial" panose="020B0604020202020204" pitchFamily="34" charset="0"/>
              <a:ea typeface="Poppins Bold"/>
              <a:cs typeface="Arial" panose="020B0604020202020204" pitchFamily="34" charset="0"/>
              <a:sym typeface="Poppins Bold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6D4ADA-D0C8-4030-9ED9-851B5CCFC827}"/>
              </a:ext>
            </a:extLst>
          </p:cNvPr>
          <p:cNvSpPr txBox="1"/>
          <p:nvPr/>
        </p:nvSpPr>
        <p:spPr>
          <a:xfrm>
            <a:off x="4663408" y="4875091"/>
            <a:ext cx="3645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b="0" i="0" dirty="0">
                <a:solidFill>
                  <a:srgbClr val="1D1D1B"/>
                </a:solidFill>
                <a:effectLst/>
                <a:latin typeface="e-Ukraine"/>
              </a:rPr>
              <a:t>Тел. +38 (057) 702-18-25</a:t>
            </a:r>
          </a:p>
          <a:p>
            <a:pPr algn="l"/>
            <a:r>
              <a:rPr lang="ru-RU" sz="2000" b="0" i="0" dirty="0">
                <a:solidFill>
                  <a:srgbClr val="1D1D1B"/>
                </a:solidFill>
                <a:effectLst/>
                <a:latin typeface="e-Ukraine"/>
              </a:rPr>
              <a:t>E-mail: </a:t>
            </a:r>
            <a:r>
              <a:rPr lang="ru-RU" sz="2000" b="0" i="0" u="sng" dirty="0">
                <a:solidFill>
                  <a:srgbClr val="347CAD"/>
                </a:solidFill>
                <a:effectLst/>
                <a:latin typeface="e-Ukraine"/>
                <a:hlinkClick r:id="rId7"/>
              </a:rPr>
              <a:t>depcourse@hneu.edu.ua</a:t>
            </a:r>
            <a:endParaRPr lang="ru-RU" sz="2000" b="0" i="0" dirty="0">
              <a:solidFill>
                <a:srgbClr val="1D1D1B"/>
              </a:solidFill>
              <a:effectLst/>
              <a:latin typeface="e-Ukraine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3453CB-9446-4A12-97AF-2FFE9E918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126" y="-73516"/>
            <a:ext cx="12217125" cy="692711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91461" y="2907431"/>
            <a:ext cx="1676400" cy="173567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buClrTx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5363199" y="416422"/>
            <a:ext cx="2951353" cy="2815045"/>
            <a:chOff x="0" y="0"/>
            <a:chExt cx="6324600" cy="6032500"/>
          </a:xfrm>
        </p:grpSpPr>
        <p:sp>
          <p:nvSpPr>
            <p:cNvPr id="7" name="Freeform 7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3"/>
              <a:stretch>
                <a:fillRect l="-56640" r="-5664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080165" y="3429000"/>
            <a:ext cx="2830536" cy="2699809"/>
            <a:chOff x="0" y="0"/>
            <a:chExt cx="6324600" cy="6032500"/>
          </a:xfrm>
        </p:grpSpPr>
        <p:sp>
          <p:nvSpPr>
            <p:cNvPr id="10" name="Freeform 10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4"/>
              <a:stretch>
                <a:fillRect t="-20036" b="-20036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9080165" y="221387"/>
            <a:ext cx="2686044" cy="2686044"/>
          </a:xfrm>
          <a:custGeom>
            <a:avLst/>
            <a:gdLst/>
            <a:ahLst/>
            <a:cxnLst/>
            <a:rect l="l" t="t" r="r" b="b"/>
            <a:pathLst>
              <a:path w="4029066" h="4029066">
                <a:moveTo>
                  <a:pt x="0" y="0"/>
                </a:moveTo>
                <a:lnTo>
                  <a:pt x="4029066" y="0"/>
                </a:lnTo>
                <a:lnTo>
                  <a:pt x="4029066" y="4029066"/>
                </a:lnTo>
                <a:lnTo>
                  <a:pt x="0" y="40290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72526" y="265837"/>
            <a:ext cx="4298498" cy="1146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33"/>
              </a:lnSpc>
              <a:buClrTx/>
            </a:pPr>
            <a:r>
              <a:rPr lang="en-US" sz="2805" kern="1200" spc="168" dirty="0">
                <a:solidFill>
                  <a:srgbClr val="004AAD"/>
                </a:solidFill>
                <a:latin typeface="Arial" panose="020B0604020202020204" pitchFamily="34" charset="0"/>
                <a:ea typeface="League Spartan"/>
                <a:cs typeface="Arial" panose="020B0604020202020204" pitchFamily="34" charset="0"/>
                <a:sym typeface="League Spartan"/>
              </a:rPr>
              <a:t>STEAM-ЛАБОРАТОРІЯ ХНЕУ ІМ. С. КУЗНЕЦЯ</a:t>
            </a:r>
          </a:p>
          <a:p>
            <a:pPr defTabSz="609630">
              <a:lnSpc>
                <a:spcPts val="3574"/>
              </a:lnSpc>
              <a:buClrTx/>
            </a:pPr>
            <a:endParaRPr lang="en-US" sz="2805" kern="1200" spc="168" dirty="0">
              <a:solidFill>
                <a:srgbClr val="004AA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14743" y="1352430"/>
            <a:ext cx="3900543" cy="101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35"/>
              </a:lnSpc>
              <a:spcBef>
                <a:spcPct val="0"/>
              </a:spcBef>
              <a:buClrTx/>
            </a:pPr>
            <a:r>
              <a:rPr lang="en-US" sz="1953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Сучасний</a:t>
            </a:r>
            <a:r>
              <a:rPr lang="en-US" sz="1953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53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освітній</a:t>
            </a:r>
            <a:r>
              <a:rPr lang="en-US" sz="1953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53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простір</a:t>
            </a:r>
            <a:r>
              <a:rPr lang="en-US" sz="1953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1953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де</a:t>
            </a:r>
            <a:r>
              <a:rPr lang="en-US" sz="1953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953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теорія</a:t>
            </a:r>
            <a:r>
              <a:rPr lang="en-US" sz="1953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953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поєднується</a:t>
            </a:r>
            <a:r>
              <a:rPr lang="en-US" sz="1953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з </a:t>
            </a:r>
            <a:r>
              <a:rPr lang="en-US" sz="1953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практикою</a:t>
            </a:r>
            <a:r>
              <a:rPr lang="en-US" sz="1953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53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та</a:t>
            </a:r>
            <a:r>
              <a:rPr lang="en-US" sz="1953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53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експериментом</a:t>
            </a:r>
            <a:endParaRPr lang="en-US" sz="1953" kern="1200" dirty="0"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14742" y="3678631"/>
            <a:ext cx="4027440" cy="1365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727"/>
              </a:lnSpc>
              <a:spcBef>
                <a:spcPct val="0"/>
              </a:spcBef>
              <a:buClrTx/>
            </a:pP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Розроблено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10 </a:t>
            </a:r>
            <a:r>
              <a:rPr lang="en-US" sz="1948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мотиваційних</a:t>
            </a:r>
            <a:r>
              <a:rPr lang="en-US" sz="1948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STEAM-</a:t>
            </a:r>
            <a:r>
              <a:rPr lang="en-US" sz="1948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занять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із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фізики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,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хімії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та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прикладних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напрямів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;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створюються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нові</a:t>
            </a:r>
            <a:r>
              <a:rPr lang="en-US" sz="1948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948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програми</a:t>
            </a:r>
            <a:endParaRPr lang="en-US" sz="1948" kern="1200" dirty="0">
              <a:latin typeface="Arial" panose="020B0604020202020204" pitchFamily="34" charset="0"/>
              <a:ea typeface="Poppins"/>
              <a:cs typeface="Arial" panose="020B0604020202020204" pitchFamily="34" charset="0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904943" y="4334707"/>
            <a:ext cx="3215629" cy="222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31"/>
              </a:lnSpc>
              <a:spcBef>
                <a:spcPct val="0"/>
              </a:spcBef>
              <a:buClrTx/>
            </a:pP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Кожне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заняття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має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теоретичну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й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експериментальну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частини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та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розвиває</a:t>
            </a:r>
            <a:r>
              <a:rPr lang="en-US" sz="1807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807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критичне</a:t>
            </a:r>
            <a:r>
              <a:rPr lang="en-US" sz="1807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 </a:t>
            </a:r>
            <a:r>
              <a:rPr lang="en-US" sz="1807" b="1" kern="1200" dirty="0" err="1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мислення</a:t>
            </a:r>
            <a:r>
              <a:rPr lang="en-US" sz="1807" b="1" kern="1200" dirty="0">
                <a:latin typeface="Arial" panose="020B0604020202020204" pitchFamily="34" charset="0"/>
                <a:ea typeface="Poppins Bold"/>
                <a:cs typeface="Arial" panose="020B0604020202020204" pitchFamily="34" charset="0"/>
                <a:sym typeface="Poppins Bold"/>
              </a:rPr>
              <a:t>,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креативність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і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командну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 </a:t>
            </a:r>
            <a:r>
              <a:rPr lang="en-US" sz="1807" kern="1200" dirty="0" err="1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роботу</a:t>
            </a:r>
            <a:r>
              <a:rPr lang="en-US" sz="1807" kern="1200" dirty="0"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.</a:t>
            </a:r>
          </a:p>
          <a:p>
            <a:pPr defTabSz="609630">
              <a:lnSpc>
                <a:spcPts val="2531"/>
              </a:lnSpc>
              <a:spcBef>
                <a:spcPct val="0"/>
              </a:spcBef>
              <a:buClrTx/>
            </a:pPr>
            <a:endParaRPr lang="en-US" sz="1807" kern="1200" dirty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8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7457243" cy="602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8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794700" y="493235"/>
            <a:ext cx="2209271" cy="589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5"/>
          <a:srcRect r="40137" b="17219"/>
          <a:stretch>
            <a:fillRect/>
          </a:stretch>
        </p:blipFill>
        <p:spPr>
          <a:xfrm>
            <a:off x="0" y="-50800"/>
            <a:ext cx="12192000" cy="6908800"/>
          </a:xfrm>
          <a:prstGeom prst="rect">
            <a:avLst/>
          </a:prstGeom>
          <a:solidFill>
            <a:srgbClr val="035DF5"/>
          </a:solidFill>
          <a:ln>
            <a:noFill/>
          </a:ln>
        </p:spPr>
      </p:pic>
      <p:sp>
        <p:nvSpPr>
          <p:cNvPr id="153" name="Google Shape;153;p8"/>
          <p:cNvSpPr/>
          <p:nvPr/>
        </p:nvSpPr>
        <p:spPr>
          <a:xfrm>
            <a:off x="1946648" y="249350"/>
            <a:ext cx="883126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rgbClr val="035DF5"/>
                </a:solidFill>
              </a:rPr>
              <a:t>Як підготуватися до НМТ та успішно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rgbClr val="035DF5"/>
                </a:solidFill>
              </a:rPr>
              <a:t>вступити до ХНЕУ імені Семена </a:t>
            </a:r>
            <a:r>
              <a:rPr lang="uk-UA" sz="3200" b="1" dirty="0" err="1">
                <a:solidFill>
                  <a:srgbClr val="035DF5"/>
                </a:solidFill>
              </a:rPr>
              <a:t>Кузнеця</a:t>
            </a:r>
            <a:r>
              <a:rPr lang="uk-UA" sz="3200" b="1" dirty="0">
                <a:solidFill>
                  <a:srgbClr val="035DF5"/>
                </a:solidFill>
              </a:rPr>
              <a:t>?</a:t>
            </a:r>
            <a:endParaRPr sz="3200" dirty="0">
              <a:solidFill>
                <a:srgbClr val="035DF5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E963BE-3017-436E-858A-A0C0D2202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0985" y="1512916"/>
            <a:ext cx="7222986" cy="48153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8B8A27-B4AB-45F2-8405-B9261ACA67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983" y="1769988"/>
            <a:ext cx="1310754" cy="15668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930FA3-B635-4875-B0F1-76C7444373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627" y="3944805"/>
            <a:ext cx="1286156" cy="151291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7457243" cy="602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0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794700" y="493235"/>
            <a:ext cx="2209271" cy="589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0"/>
          <p:cNvPicPr preferRelativeResize="0"/>
          <p:nvPr/>
        </p:nvPicPr>
        <p:blipFill rotWithShape="1">
          <a:blip r:embed="rId5"/>
          <a:srcRect r="40137" b="17219"/>
          <a:stretch>
            <a:fillRect/>
          </a:stretch>
        </p:blipFill>
        <p:spPr>
          <a:xfrm>
            <a:off x="0" y="-25400"/>
            <a:ext cx="12192000" cy="69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0"/>
          <p:cNvSpPr/>
          <p:nvPr/>
        </p:nvSpPr>
        <p:spPr>
          <a:xfrm>
            <a:off x="622300" y="250825"/>
            <a:ext cx="11271250" cy="58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dirty="0">
                <a:solidFill>
                  <a:srgbClr val="035DF5"/>
                </a:solidFill>
                <a:sym typeface="+mn-ea"/>
              </a:rPr>
              <a:t>Найближчим часом ми запрошуємо ваших школярів</a:t>
            </a:r>
            <a:r>
              <a:rPr lang="ru-RU" altLang="uk-UA" sz="3200" b="1" dirty="0">
                <a:solidFill>
                  <a:srgbClr val="035DF5"/>
                </a:solidFill>
                <a:sym typeface="+mn-ea"/>
              </a:rPr>
              <a:t>:</a:t>
            </a:r>
          </a:p>
        </p:txBody>
      </p:sp>
      <p:sp>
        <p:nvSpPr>
          <p:cNvPr id="163" name="Google Shape;163;p10"/>
          <p:cNvSpPr txBox="1"/>
          <p:nvPr/>
        </p:nvSpPr>
        <p:spPr>
          <a:xfrm>
            <a:off x="623155" y="1082880"/>
            <a:ext cx="110130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dirty="0">
              <a:solidFill>
                <a:srgbClr val="035DF5"/>
              </a:solidFill>
            </a:endParaRPr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A39AEA5D-49CE-4337-AFEE-EFC89E285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335805"/>
              </p:ext>
            </p:extLst>
          </p:nvPr>
        </p:nvGraphicFramePr>
        <p:xfrm>
          <a:off x="664887" y="1320334"/>
          <a:ext cx="7027157" cy="23945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19826">
                  <a:extLst>
                    <a:ext uri="{9D8B030D-6E8A-4147-A177-3AD203B41FA5}">
                      <a16:colId xmlns:a16="http://schemas.microsoft.com/office/drawing/2014/main" val="3215585382"/>
                    </a:ext>
                  </a:extLst>
                </a:gridCol>
                <a:gridCol w="6007331">
                  <a:extLst>
                    <a:ext uri="{9D8B030D-6E8A-4147-A177-3AD203B41FA5}">
                      <a16:colId xmlns:a16="http://schemas.microsoft.com/office/drawing/2014/main" val="3874257219"/>
                    </a:ext>
                  </a:extLst>
                </a:gridCol>
              </a:tblGrid>
              <a:tr h="263137">
                <a:tc>
                  <a:txBody>
                    <a:bodyPr/>
                    <a:lstStyle/>
                    <a:p>
                      <a:r>
                        <a:rPr lang="uk-UA" sz="1200"/>
                        <a:t>Дата</a:t>
                      </a:r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uk-UA" sz="1200"/>
                        <a:t>Назва заходу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252666524"/>
                  </a:ext>
                </a:extLst>
              </a:tr>
              <a:tr h="447334">
                <a:tc>
                  <a:txBody>
                    <a:bodyPr/>
                    <a:lstStyle/>
                    <a:p>
                      <a:r>
                        <a:rPr lang="uk-UA" sz="1200" b="1"/>
                        <a:t>10.10.2026</a:t>
                      </a:r>
                      <a:endParaRPr lang="uk-UA" sz="1200"/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Холод, що зберігає: технології низьких температур і експерименти з рідким азотом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97090116"/>
                  </a:ext>
                </a:extLst>
              </a:tr>
              <a:tr h="263137">
                <a:tc>
                  <a:txBody>
                    <a:bodyPr/>
                    <a:lstStyle/>
                    <a:p>
                      <a:r>
                        <a:rPr lang="uk-UA" sz="1200" b="1" dirty="0"/>
                        <a:t>17.10.2026</a:t>
                      </a:r>
                      <a:endParaRPr lang="uk-UA" sz="1200" dirty="0"/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VR-</a:t>
                      </a:r>
                      <a:r>
                        <a:rPr lang="ru-RU" sz="1200" dirty="0" err="1"/>
                        <a:t>подорож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Всесвітом</a:t>
                      </a:r>
                      <a:r>
                        <a:rPr lang="ru-RU" sz="1200" dirty="0"/>
                        <a:t>: </a:t>
                      </a:r>
                      <a:r>
                        <a:rPr lang="ru-RU" sz="1200" dirty="0" err="1"/>
                        <a:t>від</a:t>
                      </a:r>
                      <a:r>
                        <a:rPr lang="ru-RU" sz="1200" dirty="0"/>
                        <a:t> </a:t>
                      </a:r>
                      <a:r>
                        <a:rPr lang="ru-RU" sz="1200" dirty="0" err="1"/>
                        <a:t>Землі</a:t>
                      </a:r>
                      <a:r>
                        <a:rPr lang="ru-RU" sz="1200" dirty="0"/>
                        <a:t> до далеких галактик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1128357639"/>
                  </a:ext>
                </a:extLst>
              </a:tr>
              <a:tr h="447334">
                <a:tc>
                  <a:txBody>
                    <a:bodyPr/>
                    <a:lstStyle/>
                    <a:p>
                      <a:r>
                        <a:rPr lang="uk-UA" sz="1200" b="1"/>
                        <a:t>24.10.2026</a:t>
                      </a:r>
                      <a:endParaRPr lang="uk-UA" sz="1200"/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Світ лазерного світла: властивості, технології та експерименти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2646851016"/>
                  </a:ext>
                </a:extLst>
              </a:tr>
              <a:tr h="447334">
                <a:tc>
                  <a:txBody>
                    <a:bodyPr/>
                    <a:lstStyle/>
                    <a:p>
                      <a:r>
                        <a:rPr lang="uk-UA" sz="1200" b="1"/>
                        <a:t>31.10.2026</a:t>
                      </a:r>
                      <a:endParaRPr lang="uk-UA" sz="1200"/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До свята Гарбузового спасу майстер-клас «МАГІЯ КАРВІНГУ»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419812871"/>
                  </a:ext>
                </a:extLst>
              </a:tr>
              <a:tr h="263137">
                <a:tc>
                  <a:txBody>
                    <a:bodyPr/>
                    <a:lstStyle/>
                    <a:p>
                      <a:r>
                        <a:rPr lang="uk-UA" sz="1200" b="1"/>
                        <a:t>07.11.2026</a:t>
                      </a:r>
                      <a:endParaRPr lang="uk-UA" sz="1200"/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ru-RU" sz="1200"/>
                        <a:t>Таємниці pH: від кислого до лужного у світі навколо нас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1254968246"/>
                  </a:ext>
                </a:extLst>
              </a:tr>
              <a:tr h="263137">
                <a:tc>
                  <a:txBody>
                    <a:bodyPr/>
                    <a:lstStyle/>
                    <a:p>
                      <a:r>
                        <a:rPr lang="uk-UA" sz="1200" b="1"/>
                        <a:t>14.11.2026</a:t>
                      </a:r>
                      <a:endParaRPr lang="uk-UA" sz="1200"/>
                    </a:p>
                  </a:txBody>
                  <a:tcPr marL="78941" marR="78941" marT="39471" marB="39471" anchor="ctr"/>
                </a:tc>
                <a:tc>
                  <a:txBody>
                    <a:bodyPr/>
                    <a:lstStyle/>
                    <a:p>
                      <a:r>
                        <a:rPr lang="uk-UA" sz="1200" dirty="0"/>
                        <a:t>Майстер-клас «ЗЕФІРНА ФЛОРИСТИКА»</a:t>
                      </a:r>
                    </a:p>
                  </a:txBody>
                  <a:tcPr marL="78941" marR="78941" marT="39471" marB="39471" anchor="ctr"/>
                </a:tc>
                <a:extLst>
                  <a:ext uri="{0D108BD9-81ED-4DB2-BD59-A6C34878D82A}">
                    <a16:rowId xmlns:a16="http://schemas.microsoft.com/office/drawing/2014/main" val="79012637"/>
                  </a:ext>
                </a:extLst>
              </a:tr>
            </a:tbl>
          </a:graphicData>
        </a:graphic>
      </p:graphicFrame>
      <p:sp>
        <p:nvSpPr>
          <p:cNvPr id="4" name="Стрілка: вигнута 3">
            <a:extLst>
              <a:ext uri="{FF2B5EF4-FFF2-40B4-BE49-F238E27FC236}">
                <a16:creationId xmlns:a16="http://schemas.microsoft.com/office/drawing/2014/main" id="{2C8DBF76-4CA1-476F-8F62-F3AAFAEBA6A8}"/>
              </a:ext>
            </a:extLst>
          </p:cNvPr>
          <p:cNvSpPr/>
          <p:nvPr/>
        </p:nvSpPr>
        <p:spPr>
          <a:xfrm>
            <a:off x="7692044" y="1734589"/>
            <a:ext cx="2311927" cy="58743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5C171F-A906-4F94-8A94-94C76CF17B81}"/>
              </a:ext>
            </a:extLst>
          </p:cNvPr>
          <p:cNvSpPr txBox="1"/>
          <p:nvPr/>
        </p:nvSpPr>
        <p:spPr>
          <a:xfrm>
            <a:off x="7980218" y="2211185"/>
            <a:ext cx="2122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Більше заходів за реєстрацією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07EA44-18A6-4721-B60C-293E00164E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2735" y="1320334"/>
            <a:ext cx="1881340" cy="18856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6533E88-23D8-4545-9520-5F6840FA2950}"/>
              </a:ext>
            </a:extLst>
          </p:cNvPr>
          <p:cNvSpPr txBox="1"/>
          <p:nvPr/>
        </p:nvSpPr>
        <p:spPr>
          <a:xfrm>
            <a:off x="908859" y="4451337"/>
            <a:ext cx="616250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26-30 </a:t>
            </a:r>
            <a:r>
              <a:rPr lang="ru-RU" sz="2800" b="1" dirty="0" err="1">
                <a:solidFill>
                  <a:srgbClr val="0070C0"/>
                </a:solidFill>
              </a:rPr>
              <a:t>жовтня</a:t>
            </a:r>
            <a:r>
              <a:rPr lang="ru-RU" sz="2800" b="1" dirty="0">
                <a:solidFill>
                  <a:srgbClr val="0070C0"/>
                </a:solidFill>
              </a:rPr>
              <a:t> 2026 р.</a:t>
            </a:r>
          </a:p>
          <a:p>
            <a:pPr algn="ctr"/>
            <a:r>
              <a:rPr lang="ru-RU" sz="2800" b="1" dirty="0"/>
              <a:t>«ХНЕУ CAMP: </a:t>
            </a:r>
            <a:r>
              <a:rPr lang="ru-RU" sz="2800" b="1" dirty="0" err="1"/>
              <a:t>Осінні</a:t>
            </a:r>
            <a:r>
              <a:rPr lang="ru-RU" sz="2800" b="1" dirty="0"/>
              <a:t> </a:t>
            </a:r>
            <a:r>
              <a:rPr lang="ru-RU" sz="2800" b="1" dirty="0" err="1"/>
              <a:t>канікули</a:t>
            </a:r>
            <a:r>
              <a:rPr lang="ru-RU" sz="2800" b="1" dirty="0"/>
              <a:t> в </a:t>
            </a:r>
            <a:r>
              <a:rPr lang="ru-RU" sz="2800" b="1" dirty="0" err="1"/>
              <a:t>університеті</a:t>
            </a:r>
            <a:r>
              <a:rPr lang="ru-RU" sz="2800" b="1" dirty="0"/>
              <a:t>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BA35A5-CC6A-4A87-8059-A1EB96D9E4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9736" y="4416183"/>
            <a:ext cx="1630137" cy="1948582"/>
          </a:xfrm>
          <a:prstGeom prst="rect">
            <a:avLst/>
          </a:prstGeom>
        </p:spPr>
      </p:pic>
      <p:sp>
        <p:nvSpPr>
          <p:cNvPr id="10" name="Стрілка: вправо 9">
            <a:extLst>
              <a:ext uri="{FF2B5EF4-FFF2-40B4-BE49-F238E27FC236}">
                <a16:creationId xmlns:a16="http://schemas.microsoft.com/office/drawing/2014/main" id="{E307ED5E-D54E-4E67-A61E-22790CEE5531}"/>
              </a:ext>
            </a:extLst>
          </p:cNvPr>
          <p:cNvSpPr/>
          <p:nvPr/>
        </p:nvSpPr>
        <p:spPr>
          <a:xfrm>
            <a:off x="7156115" y="4706775"/>
            <a:ext cx="2643447" cy="1306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Більше новин та інформації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7457243" cy="602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794700" y="493235"/>
            <a:ext cx="2209271" cy="589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3"/>
          <p:cNvPicPr preferRelativeResize="0"/>
          <p:nvPr/>
        </p:nvPicPr>
        <p:blipFill rotWithShape="1">
          <a:blip r:embed="rId5"/>
          <a:srcRect r="40137" b="17219"/>
          <a:stretch>
            <a:fillRect/>
          </a:stretch>
        </p:blipFill>
        <p:spPr>
          <a:xfrm>
            <a:off x="0" y="-25400"/>
            <a:ext cx="12192000" cy="690880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3"/>
          <p:cNvSpPr/>
          <p:nvPr/>
        </p:nvSpPr>
        <p:spPr>
          <a:xfrm>
            <a:off x="1946648" y="249350"/>
            <a:ext cx="1847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35DF5"/>
              </a:solidFill>
              <a:latin typeface="Arial Narrow" panose="020B0606020202030204"/>
              <a:ea typeface="Arial Narrow" panose="020B0606020202030204"/>
              <a:cs typeface="Arial Narrow" panose="020B0606020202030204"/>
              <a:sym typeface="Arial Narrow" panose="020B0606020202030204"/>
            </a:endParaRPr>
          </a:p>
        </p:txBody>
      </p:sp>
      <p:pic>
        <p:nvPicPr>
          <p:cNvPr id="196" name="Google Shape;196;p13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-660" y="0"/>
            <a:ext cx="2867465" cy="231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3"/>
          <p:cNvSpPr txBox="1"/>
          <p:nvPr/>
        </p:nvSpPr>
        <p:spPr>
          <a:xfrm>
            <a:off x="2131379" y="359338"/>
            <a:ext cx="9565128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rgbClr val="03039D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rPr>
              <a:t>До зустрічі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400" b="1" dirty="0">
              <a:solidFill>
                <a:srgbClr val="03039D"/>
              </a:solidFill>
              <a:latin typeface="Century Gothic" panose="020B0502020202020204"/>
              <a:ea typeface="Century Gothic" panose="020B0502020202020204"/>
              <a:cs typeface="Century Gothic" panose="020B0502020202020204"/>
              <a:sym typeface="Century Gothic" panose="020B0502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rgbClr val="03039D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rPr>
              <a:t>у ХНЕУ імені Семена </a:t>
            </a:r>
            <a:r>
              <a:rPr lang="uk-UA" sz="4400" b="1" dirty="0" err="1">
                <a:solidFill>
                  <a:srgbClr val="03039D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rPr>
              <a:t>Кузнеця</a:t>
            </a:r>
            <a:r>
              <a:rPr lang="uk-UA" sz="4400" b="1" dirty="0">
                <a:solidFill>
                  <a:srgbClr val="03039D"/>
                </a:solidFill>
                <a:latin typeface="Century Gothic" panose="020B0502020202020204"/>
                <a:ea typeface="Century Gothic" panose="020B0502020202020204"/>
                <a:cs typeface="Century Gothic" panose="020B0502020202020204"/>
                <a:sym typeface="Century Gothic" panose="020B0502020202020204"/>
              </a:rPr>
              <a:t>!</a:t>
            </a:r>
            <a:endParaRPr sz="4400" b="1" dirty="0">
              <a:solidFill>
                <a:srgbClr val="03039D"/>
              </a:solidFill>
              <a:latin typeface="Century Gothic" panose="020B0502020202020204"/>
              <a:ea typeface="Century Gothic" panose="020B0502020202020204"/>
              <a:cs typeface="Century Gothic" panose="020B0502020202020204"/>
              <a:sym typeface="Century Gothic" panose="020B0502020202020204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2A6E1B-EF8F-48E2-B3C2-84DF64866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590" y="3499573"/>
            <a:ext cx="1313482" cy="15655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3D6AD4-F851-45C1-808C-2A18CADD3F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9170" y="5199788"/>
            <a:ext cx="1595367" cy="16566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83BA39-9495-4E27-81BD-54C145DD30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9592" y="3499573"/>
            <a:ext cx="1286367" cy="1511939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72AA6DE7-04F0-4C10-BF25-19C22F5B782A}"/>
              </a:ext>
            </a:extLst>
          </p:cNvPr>
          <p:cNvSpPr/>
          <p:nvPr/>
        </p:nvSpPr>
        <p:spPr>
          <a:xfrm>
            <a:off x="3194184" y="2964002"/>
            <a:ext cx="6138238" cy="2632521"/>
          </a:xfrm>
          <a:custGeom>
            <a:avLst/>
            <a:gdLst/>
            <a:ahLst/>
            <a:cxnLst/>
            <a:rect l="l" t="t" r="r" b="b"/>
            <a:pathLst>
              <a:path w="11087684" h="4274952">
                <a:moveTo>
                  <a:pt x="0" y="0"/>
                </a:moveTo>
                <a:lnTo>
                  <a:pt x="11087684" y="0"/>
                </a:lnTo>
                <a:lnTo>
                  <a:pt x="11087684" y="4274951"/>
                </a:lnTo>
                <a:lnTo>
                  <a:pt x="0" y="4274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46DFDD8C-2381-47C8-A99D-01619414DA7B}"/>
              </a:ext>
            </a:extLst>
          </p:cNvPr>
          <p:cNvSpPr/>
          <p:nvPr/>
        </p:nvSpPr>
        <p:spPr>
          <a:xfrm>
            <a:off x="80850" y="5174167"/>
            <a:ext cx="1492219" cy="1682224"/>
          </a:xfrm>
          <a:custGeom>
            <a:avLst/>
            <a:gdLst/>
            <a:ahLst/>
            <a:cxnLst/>
            <a:rect l="l" t="t" r="r" b="b"/>
            <a:pathLst>
              <a:path w="3549657" h="3549657">
                <a:moveTo>
                  <a:pt x="0" y="0"/>
                </a:moveTo>
                <a:lnTo>
                  <a:pt x="3549656" y="0"/>
                </a:lnTo>
                <a:lnTo>
                  <a:pt x="3549656" y="3549657"/>
                </a:lnTo>
                <a:lnTo>
                  <a:pt x="0" y="35496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309</Words>
  <Application>Microsoft Office PowerPoint</Application>
  <PresentationFormat>Широкий екран</PresentationFormat>
  <Paragraphs>47</Paragraphs>
  <Slides>8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8</vt:i4>
      </vt:variant>
    </vt:vector>
  </HeadingPairs>
  <TitlesOfParts>
    <vt:vector size="19" baseType="lpstr">
      <vt:lpstr>Calibri</vt:lpstr>
      <vt:lpstr>e-Ukraine</vt:lpstr>
      <vt:lpstr>Arial Narrow</vt:lpstr>
      <vt:lpstr>League Spartan</vt:lpstr>
      <vt:lpstr>Arial</vt:lpstr>
      <vt:lpstr>Segoe UI Black</vt:lpstr>
      <vt:lpstr>Century Gothic</vt:lpstr>
      <vt:lpstr>Poppins</vt:lpstr>
      <vt:lpstr>Горизонт</vt:lpstr>
      <vt:lpstr>1_Горизонт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Zähringer</dc:creator>
  <cp:lastModifiedBy>Тимошенко Карина</cp:lastModifiedBy>
  <cp:revision>20</cp:revision>
  <dcterms:created xsi:type="dcterms:W3CDTF">2017-01-05T13:17:00Z</dcterms:created>
  <dcterms:modified xsi:type="dcterms:W3CDTF">2026-09-24T12:16:54Z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79860F7CF4C945E9BF62BE1B7CEB7360_12</vt:lpwstr>
  </property>
  <property fmtid="{D5CDD505-2E9C-101B-9397-08002B2CF9AE}" pid="3" name="KSOProductBuildVer">
    <vt:lpwstr>1033-12.2.0.13215</vt:lpwstr>
  </property>
</Properties>
</file>